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34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43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8743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6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113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86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2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0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7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3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7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4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8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7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A05063-8DB8-4EE7-88E8-C1BB592BDE9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3AA073-2393-43CE-BC49-491512F7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81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7807-E480-4CCB-9D59-B9C695F9D6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Engage &amp; confirm 2021-22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8AD8B-1538-4492-9F97-6A0673E031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 and How YOU can help!!!</a:t>
            </a:r>
          </a:p>
        </p:txBody>
      </p:sp>
    </p:spTree>
    <p:extLst>
      <p:ext uri="{BB962C8B-B14F-4D97-AF65-F5344CB8AC3E}">
        <p14:creationId xmlns:p14="http://schemas.microsoft.com/office/powerpoint/2010/main" val="3012236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680B-9D32-4ED8-8264-DCB86131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you come in: volunteer </a:t>
            </a:r>
            <a:r>
              <a:rPr lang="en-US" dirty="0" err="1"/>
              <a:t>opportunties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1A950-BA15-4AE8-A013-C7FA642E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Commitment: Small Group Guide</a:t>
            </a:r>
          </a:p>
          <a:p>
            <a:r>
              <a:rPr lang="en-US" dirty="0"/>
              <a:t>“As You Feel Led”</a:t>
            </a:r>
          </a:p>
          <a:p>
            <a:pPr lvl="1"/>
            <a:r>
              <a:rPr lang="en-US" dirty="0"/>
              <a:t>Pizza Night/Worship</a:t>
            </a:r>
          </a:p>
          <a:p>
            <a:pPr lvl="1"/>
            <a:r>
              <a:rPr lang="en-US" dirty="0"/>
              <a:t>Showing up to help with “sign offs” on Confirmation Book</a:t>
            </a:r>
          </a:p>
          <a:p>
            <a:pPr lvl="1"/>
            <a:r>
              <a:rPr lang="en-US" dirty="0"/>
              <a:t>Giving a testimony and doing Q&amp;A with kids</a:t>
            </a:r>
          </a:p>
          <a:p>
            <a:pPr lvl="1"/>
            <a:r>
              <a:rPr lang="en-US" dirty="0"/>
              <a:t>Helping lead a “case study” night</a:t>
            </a:r>
          </a:p>
          <a:p>
            <a:pPr lvl="1"/>
            <a:r>
              <a:rPr lang="en-US" dirty="0"/>
              <a:t>Offering to be included on a list of folks who can “sign off” on the Confirmation Book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9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A8CF-8705-42DF-B721-55B6B5B8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59E05-859E-4B40-A508-9403C527B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Bible Basics: John Doe, Jane Smith</a:t>
            </a:r>
          </a:p>
          <a:p>
            <a:r>
              <a:rPr lang="en-US" dirty="0"/>
              <a:t>Small Catechism: Jack Sparrow, Jill Bluebird</a:t>
            </a:r>
          </a:p>
          <a:p>
            <a:r>
              <a:rPr lang="en-US" dirty="0"/>
              <a:t>Service Coordinators: Suzanne Otten, Becky Miller, Amy Krcil, Kathy Lunderby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0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76693D-066A-4BAD-8A23-406020C2A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Questions????</a:t>
            </a:r>
          </a:p>
        </p:txBody>
      </p:sp>
    </p:spTree>
    <p:extLst>
      <p:ext uri="{BB962C8B-B14F-4D97-AF65-F5344CB8AC3E}">
        <p14:creationId xmlns:p14="http://schemas.microsoft.com/office/powerpoint/2010/main" val="105592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DBDB-1A2C-4341-970C-EF3C8809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~ RITE OF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0A46-6EBE-492E-9717-A3AEE260B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parents and sponsors, do you promise to help your children grow in the Christian faith and life?</a:t>
            </a:r>
          </a:p>
          <a:p>
            <a:r>
              <a:rPr lang="en-US" dirty="0"/>
              <a:t>People of God, do you promise to support these persons and pray for them in their new life in Christ?</a:t>
            </a:r>
          </a:p>
          <a:p>
            <a:r>
              <a:rPr lang="en-US" dirty="0"/>
              <a:t>We all replied, “WE DO!” </a:t>
            </a:r>
          </a:p>
          <a:p>
            <a:r>
              <a:rPr lang="en-US" dirty="0"/>
              <a:t>What does that mean now????</a:t>
            </a:r>
          </a:p>
        </p:txBody>
      </p:sp>
    </p:spTree>
    <p:extLst>
      <p:ext uri="{BB962C8B-B14F-4D97-AF65-F5344CB8AC3E}">
        <p14:creationId xmlns:p14="http://schemas.microsoft.com/office/powerpoint/2010/main" val="14139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CF4B-0CAD-466A-A8B4-7844223E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E&amp;C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39C-268C-4607-955F-9F3FC8458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through: September 29</a:t>
            </a:r>
            <a:r>
              <a:rPr lang="en-US" baseline="30000" dirty="0"/>
              <a:t>th</a:t>
            </a:r>
            <a:r>
              <a:rPr lang="en-US" dirty="0"/>
              <a:t> (kickoff) through May 4th (ending celebration).</a:t>
            </a:r>
          </a:p>
          <a:p>
            <a:r>
              <a:rPr lang="en-US" dirty="0"/>
              <a:t>4-week format, w/5</a:t>
            </a:r>
            <a:r>
              <a:rPr lang="en-US" baseline="30000" dirty="0"/>
              <a:t>th</a:t>
            </a:r>
            <a:r>
              <a:rPr lang="en-US" dirty="0"/>
              <a:t> Wednesdays “off”.  </a:t>
            </a:r>
          </a:p>
          <a:p>
            <a:r>
              <a:rPr lang="en-US" dirty="0"/>
              <a:t>Relationship based – Lutheran understanding of faith and church is communal – we do this together!!!</a:t>
            </a:r>
          </a:p>
          <a:p>
            <a:r>
              <a:rPr lang="en-US" dirty="0"/>
              <a:t>Basic Content – Also relational, not a “classroom” format.</a:t>
            </a:r>
          </a:p>
          <a:p>
            <a:r>
              <a:rPr lang="en-US" dirty="0"/>
              <a:t>Split of ages: 5/6</a:t>
            </a:r>
            <a:r>
              <a:rPr lang="en-US" baseline="30000" dirty="0"/>
              <a:t>th</a:t>
            </a:r>
            <a:r>
              <a:rPr lang="en-US" dirty="0"/>
              <a:t> grades, and 7-9</a:t>
            </a:r>
            <a:r>
              <a:rPr lang="en-US" baseline="30000" dirty="0"/>
              <a:t>th</a:t>
            </a:r>
            <a:r>
              <a:rPr lang="en-US" dirty="0"/>
              <a:t> grades.  Allows content to be more age-relevant.</a:t>
            </a:r>
          </a:p>
          <a:p>
            <a:r>
              <a:rPr lang="en-US" dirty="0"/>
              <a:t>E&amp;C leaders: Tiffany Distad and David Kosfeld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2435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29B3-4F3D-49E4-BE1C-4500F2D4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E&amp;C Wednesday nights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CEB75-9729-4EBA-BAA5-22F570FBC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513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Monthly rhythm</a:t>
            </a:r>
          </a:p>
          <a:p>
            <a:pPr lvl="1"/>
            <a:r>
              <a:rPr lang="en-US" dirty="0"/>
              <a:t>Week 1: Pizza/Check-in/Worship</a:t>
            </a:r>
          </a:p>
          <a:p>
            <a:pPr lvl="1"/>
            <a:r>
              <a:rPr lang="en-US" dirty="0"/>
              <a:t>Week 2: </a:t>
            </a:r>
          </a:p>
          <a:p>
            <a:pPr lvl="2"/>
            <a:r>
              <a:rPr lang="en-US" dirty="0"/>
              <a:t>5/6</a:t>
            </a:r>
            <a:r>
              <a:rPr lang="en-US" baseline="30000" dirty="0"/>
              <a:t>th</a:t>
            </a:r>
            <a:r>
              <a:rPr lang="en-US" dirty="0"/>
              <a:t> grades: </a:t>
            </a:r>
            <a:r>
              <a:rPr lang="en-US" dirty="0" err="1"/>
              <a:t>Sparkhouse</a:t>
            </a:r>
            <a:r>
              <a:rPr lang="en-US" dirty="0"/>
              <a:t> Curriculum</a:t>
            </a:r>
          </a:p>
          <a:p>
            <a:pPr lvl="2"/>
            <a:r>
              <a:rPr lang="en-US" dirty="0"/>
              <a:t>7-9</a:t>
            </a:r>
            <a:r>
              <a:rPr lang="en-US" baseline="30000" dirty="0"/>
              <a:t>th</a:t>
            </a:r>
            <a:r>
              <a:rPr lang="en-US" dirty="0"/>
              <a:t> grades: Topics to help complete their “Confirmation Book” (more on that later)</a:t>
            </a:r>
          </a:p>
          <a:p>
            <a:pPr lvl="1"/>
            <a:r>
              <a:rPr lang="en-US" dirty="0"/>
              <a:t>Week 3: Discussion – Case study dilemma</a:t>
            </a:r>
          </a:p>
          <a:p>
            <a:pPr lvl="2"/>
            <a:r>
              <a:rPr lang="en-US" dirty="0"/>
              <a:t>Large group: presents scenario</a:t>
            </a:r>
          </a:p>
          <a:p>
            <a:pPr lvl="2"/>
            <a:r>
              <a:rPr lang="en-US" dirty="0"/>
              <a:t>Small group: discuss together, highs and lows, pray for each other</a:t>
            </a:r>
          </a:p>
          <a:p>
            <a:pPr lvl="1"/>
            <a:r>
              <a:rPr lang="en-US" dirty="0"/>
              <a:t>Week 4: Speakers w/Q&amp;A</a:t>
            </a:r>
          </a:p>
          <a:p>
            <a:pPr lvl="2"/>
            <a:r>
              <a:rPr lang="en-US" dirty="0"/>
              <a:t>Testimony, linking life to faith </a:t>
            </a:r>
          </a:p>
        </p:txBody>
      </p:sp>
    </p:spTree>
    <p:extLst>
      <p:ext uri="{BB962C8B-B14F-4D97-AF65-F5344CB8AC3E}">
        <p14:creationId xmlns:p14="http://schemas.microsoft.com/office/powerpoint/2010/main" val="271595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BDA8-4790-49B3-9B60-E656E347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E&amp;C: “Confirmation book”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2315C-C8F6-46FC-AE0D-A1CB38940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  It’s the ONE THING that’s required to get confirmed.</a:t>
            </a:r>
          </a:p>
          <a:p>
            <a:r>
              <a:rPr lang="en-US" dirty="0"/>
              <a:t>Confirmands will discuss topics and participate in a variety of things w/adults in the congregation.</a:t>
            </a:r>
          </a:p>
          <a:p>
            <a:r>
              <a:rPr lang="en-US" dirty="0"/>
              <a:t>Designed to be completed in 7</a:t>
            </a:r>
            <a:r>
              <a:rPr lang="en-US" baseline="30000" dirty="0"/>
              <a:t>th</a:t>
            </a:r>
            <a:r>
              <a:rPr lang="en-US" dirty="0"/>
              <a:t>-9</a:t>
            </a:r>
            <a:r>
              <a:rPr lang="en-US" baseline="30000" dirty="0"/>
              <a:t>th</a:t>
            </a:r>
            <a:r>
              <a:rPr lang="en-US" dirty="0"/>
              <a:t> grade years, but at the confirmands own pace.</a:t>
            </a:r>
          </a:p>
          <a:p>
            <a:pPr lvl="1"/>
            <a:r>
              <a:rPr lang="en-US" dirty="0"/>
              <a:t>If they do not complete, they do not get confirmed.  </a:t>
            </a:r>
          </a:p>
          <a:p>
            <a:pPr lvl="1"/>
            <a:r>
              <a:rPr lang="en-US" dirty="0"/>
              <a:t>They can complete it ahead of time</a:t>
            </a:r>
          </a:p>
          <a:p>
            <a:r>
              <a:rPr lang="en-US" dirty="0"/>
              <a:t>For 8</a:t>
            </a:r>
            <a:r>
              <a:rPr lang="en-US" baseline="30000" dirty="0"/>
              <a:t>th</a:t>
            </a:r>
            <a:r>
              <a:rPr lang="en-US" dirty="0"/>
              <a:t> and 9</a:t>
            </a:r>
            <a:r>
              <a:rPr lang="en-US" baseline="30000" dirty="0"/>
              <a:t>th</a:t>
            </a:r>
            <a:r>
              <a:rPr lang="en-US" dirty="0"/>
              <a:t> graders this year: they get a “grace” in only having to complete the sections remaining for their grade year.</a:t>
            </a:r>
          </a:p>
        </p:txBody>
      </p:sp>
    </p:spTree>
    <p:extLst>
      <p:ext uri="{BB962C8B-B14F-4D97-AF65-F5344CB8AC3E}">
        <p14:creationId xmlns:p14="http://schemas.microsoft.com/office/powerpoint/2010/main" val="37440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E695-FEE0-4E15-BCC4-72A3EECD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44237"/>
            <a:ext cx="8534400" cy="850162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4AEFFB-A734-4EFB-A372-4CE4BADFD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171" y="410801"/>
            <a:ext cx="5268123" cy="4762794"/>
          </a:xfrm>
        </p:spPr>
      </p:pic>
    </p:spTree>
    <p:extLst>
      <p:ext uri="{BB962C8B-B14F-4D97-AF65-F5344CB8AC3E}">
        <p14:creationId xmlns:p14="http://schemas.microsoft.com/office/powerpoint/2010/main" val="209805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EEA07-F2B2-4BD7-B1CD-DDB92160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592BCA-D8C6-4335-B7BB-E2E4365E9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0375" y="760381"/>
            <a:ext cx="5942076" cy="3465576"/>
          </a:xfrm>
        </p:spPr>
      </p:pic>
    </p:spTree>
    <p:extLst>
      <p:ext uri="{BB962C8B-B14F-4D97-AF65-F5344CB8AC3E}">
        <p14:creationId xmlns:p14="http://schemas.microsoft.com/office/powerpoint/2010/main" val="137790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A4FB-894F-43DA-9BC0-44D18AD7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D360A6-4BE3-4B46-AB10-D44BCA7C6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8006" y="955695"/>
            <a:ext cx="7883245" cy="3253178"/>
          </a:xfrm>
        </p:spPr>
      </p:pic>
    </p:spTree>
    <p:extLst>
      <p:ext uri="{BB962C8B-B14F-4D97-AF65-F5344CB8AC3E}">
        <p14:creationId xmlns:p14="http://schemas.microsoft.com/office/powerpoint/2010/main" val="29521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13DB-9678-473E-BFA8-A0329460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91432"/>
            <a:ext cx="8534400" cy="802967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7F770C-8FCF-4281-8A3A-53EBBAA5F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3131" y="685799"/>
            <a:ext cx="6294735" cy="4263759"/>
          </a:xfrm>
        </p:spPr>
      </p:pic>
    </p:spTree>
    <p:extLst>
      <p:ext uri="{BB962C8B-B14F-4D97-AF65-F5344CB8AC3E}">
        <p14:creationId xmlns:p14="http://schemas.microsoft.com/office/powerpoint/2010/main" val="52053504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548</TotalTime>
  <Words>452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Engage &amp; confirm 2021-22</vt:lpstr>
      <vt:lpstr>~ RITE OF BAPTISM</vt:lpstr>
      <vt:lpstr>E&amp;C Overview</vt:lpstr>
      <vt:lpstr>E&amp;C Wednesday nights</vt:lpstr>
      <vt:lpstr>E&amp;C: “Confirmation book”</vt:lpstr>
      <vt:lpstr>Examples</vt:lpstr>
      <vt:lpstr>Example</vt:lpstr>
      <vt:lpstr>Example</vt:lpstr>
      <vt:lpstr>Example</vt:lpstr>
      <vt:lpstr>Where you come in: volunteer opportunties</vt:lpstr>
      <vt:lpstr>Example</vt:lpstr>
      <vt:lpstr>Questions????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 &amp; confirm 2021-22</dc:title>
  <dc:creator>Aaron Fuller</dc:creator>
  <cp:lastModifiedBy>Melissa - OFLC</cp:lastModifiedBy>
  <cp:revision>3</cp:revision>
  <dcterms:created xsi:type="dcterms:W3CDTF">2021-07-27T18:34:11Z</dcterms:created>
  <dcterms:modified xsi:type="dcterms:W3CDTF">2021-08-09T19:51:53Z</dcterms:modified>
</cp:coreProperties>
</file>